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0" r:id="rId9"/>
    <p:sldId id="261" r:id="rId10"/>
    <p:sldId id="262" r:id="rId11"/>
    <p:sldId id="284" r:id="rId12"/>
    <p:sldId id="263" r:id="rId13"/>
    <p:sldId id="264" r:id="rId14"/>
    <p:sldId id="276" r:id="rId15"/>
    <p:sldId id="285" r:id="rId16"/>
    <p:sldId id="271" r:id="rId17"/>
    <p:sldId id="283" r:id="rId18"/>
    <p:sldId id="277" r:id="rId19"/>
    <p:sldId id="281" r:id="rId20"/>
    <p:sldId id="286" r:id="rId21"/>
    <p:sldId id="272" r:id="rId22"/>
    <p:sldId id="273" r:id="rId23"/>
    <p:sldId id="274" r:id="rId24"/>
    <p:sldId id="279" r:id="rId25"/>
    <p:sldId id="280" r:id="rId26"/>
    <p:sldId id="278" r:id="rId27"/>
    <p:sldId id="282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7DF7846-AD23-4378-A6D0-FB74B6BA4BF4}">
          <p14:sldIdLst>
            <p14:sldId id="256"/>
            <p14:sldId id="257"/>
            <p14:sldId id="267"/>
            <p14:sldId id="268"/>
            <p14:sldId id="258"/>
            <p14:sldId id="259"/>
            <p14:sldId id="269"/>
            <p14:sldId id="260"/>
            <p14:sldId id="261"/>
            <p14:sldId id="262"/>
            <p14:sldId id="284"/>
            <p14:sldId id="263"/>
            <p14:sldId id="264"/>
            <p14:sldId id="276"/>
            <p14:sldId id="285"/>
            <p14:sldId id="271"/>
            <p14:sldId id="283"/>
            <p14:sldId id="277"/>
            <p14:sldId id="281"/>
            <p14:sldId id="286"/>
            <p14:sldId id="272"/>
            <p14:sldId id="273"/>
            <p14:sldId id="274"/>
            <p14:sldId id="279"/>
            <p14:sldId id="280"/>
            <p14:sldId id="27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37" autoAdjust="0"/>
    <p:restoredTop sz="94660"/>
  </p:normalViewPr>
  <p:slideViewPr>
    <p:cSldViewPr>
      <p:cViewPr varScale="1">
        <p:scale>
          <a:sx n="77" d="100"/>
          <a:sy n="77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AF961-AA77-48ED-9AA4-9D13012465A4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8439-4FDA-41C9-A6A9-05B9E0F3C0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07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BDB518-B0FC-4CB9-BE59-FD71B5F59BBC}" type="datetimeFigureOut">
              <a:rPr lang="zh-TW" altLang="en-US" smtClean="0"/>
              <a:t>2013/4/18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C7EBAA-759B-477A-831A-DF50FDD44B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7.wmf"/><Relationship Id="rId3" Type="http://schemas.openxmlformats.org/officeDocument/2006/relationships/image" Target="../media/image28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5.wmf"/><Relationship Id="rId1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7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43.png"/><Relationship Id="rId29" Type="http://schemas.openxmlformats.org/officeDocument/2006/relationships/image" Target="../media/image4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7.bin"/><Relationship Id="rId10" Type="http://schemas.openxmlformats.org/officeDocument/2006/relationships/image" Target="../media/image33.wmf"/><Relationship Id="rId19" Type="http://schemas.openxmlformats.org/officeDocument/2006/relationships/image" Target="../media/image42.png"/><Relationship Id="rId4" Type="http://schemas.openxmlformats.org/officeDocument/2006/relationships/image" Target="../media/image3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5.wmf"/><Relationship Id="rId22" Type="http://schemas.openxmlformats.org/officeDocument/2006/relationships/image" Target="../media/image38.wmf"/><Relationship Id="rId27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208912" cy="2304256"/>
          </a:xfrm>
        </p:spPr>
        <p:txBody>
          <a:bodyPr>
            <a:normAutofit/>
          </a:bodyPr>
          <a:lstStyle/>
          <a:p>
            <a:r>
              <a:rPr lang="en-US" altLang="zh-TW" sz="4400" dirty="0" err="1" smtClean="0"/>
              <a:t>PersonALIZED</a:t>
            </a:r>
            <a:r>
              <a:rPr lang="en-US" altLang="zh-TW" sz="4400" dirty="0" smtClean="0"/>
              <a:t> Diversification of Search Results</a:t>
            </a:r>
            <a:endParaRPr lang="zh-TW" altLang="en-US" sz="4400" dirty="0"/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80412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Date: 2013/04/15</a:t>
            </a:r>
          </a:p>
          <a:p>
            <a:pPr algn="l"/>
            <a:r>
              <a:rPr lang="en-US" altLang="zh-TW" dirty="0" smtClean="0"/>
              <a:t>Author: David </a:t>
            </a:r>
            <a:r>
              <a:rPr lang="en-US" altLang="zh-TW" dirty="0" err="1" smtClean="0"/>
              <a:t>Vallet</a:t>
            </a:r>
            <a:r>
              <a:rPr lang="en-US" altLang="zh-TW" dirty="0" smtClean="0"/>
              <a:t> , Pablo Castells</a:t>
            </a:r>
            <a:endParaRPr lang="en-US" altLang="zh-TW" dirty="0"/>
          </a:p>
          <a:p>
            <a:pPr algn="l"/>
            <a:r>
              <a:rPr lang="en-US" altLang="zh-TW" dirty="0" smtClean="0"/>
              <a:t>Source: SIGIR’12</a:t>
            </a:r>
          </a:p>
          <a:p>
            <a:pPr algn="l"/>
            <a:r>
              <a:rPr lang="en-US" altLang="zh-TW" dirty="0" smtClean="0"/>
              <a:t>Advisor: </a:t>
            </a:r>
            <a:r>
              <a:rPr lang="en-US" altLang="zh-TW" dirty="0" err="1" smtClean="0"/>
              <a:t>Dr.Jia</a:t>
            </a:r>
            <a:r>
              <a:rPr lang="en-US" altLang="zh-TW" dirty="0" smtClean="0"/>
              <a:t>-ling,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Speaker: Shun-Chen, Cheng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52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480720" cy="150750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50726" y="727372"/>
            <a:ext cx="1673002" cy="47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b="1" dirty="0" smtClean="0"/>
              <a:t>p(</a:t>
            </a:r>
            <a:r>
              <a:rPr lang="en-US" altLang="zh-TW" sz="2400" b="1" dirty="0" err="1"/>
              <a:t>c</a:t>
            </a:r>
            <a:r>
              <a:rPr lang="en-US" altLang="zh-TW" sz="2400" b="1" dirty="0" err="1" smtClean="0"/>
              <a:t>|d,u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88624" y="3097178"/>
            <a:ext cx="7915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assume conditional </a:t>
            </a:r>
            <a:r>
              <a:rPr lang="en-US" altLang="zh-TW" dirty="0" smtClean="0"/>
              <a:t>independence between </a:t>
            </a:r>
            <a:r>
              <a:rPr lang="en-US" altLang="zh-TW" dirty="0"/>
              <a:t>documents and users given a </a:t>
            </a:r>
            <a:r>
              <a:rPr lang="en-US" altLang="zh-TW" dirty="0" smtClean="0"/>
              <a:t>query aspect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15517"/>
            <a:ext cx="4559481" cy="576064"/>
          </a:xfrm>
          <a:prstGeom prst="rect">
            <a:avLst/>
          </a:prstGeom>
        </p:spPr>
      </p:pic>
      <p:sp>
        <p:nvSpPr>
          <p:cNvPr id="25" name="文字方塊 24"/>
          <p:cNvSpPr txBox="1"/>
          <p:nvPr/>
        </p:nvSpPr>
        <p:spPr>
          <a:xfrm>
            <a:off x="688624" y="4665748"/>
            <a:ext cx="73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assume </a:t>
            </a:r>
            <a:r>
              <a:rPr lang="en-US" altLang="zh-TW" dirty="0"/>
              <a:t>conditional independence </a:t>
            </a:r>
            <a:r>
              <a:rPr lang="en-US" altLang="zh-TW" dirty="0" smtClean="0"/>
              <a:t>between aspects and users </a:t>
            </a:r>
            <a:r>
              <a:rPr lang="en-US" altLang="zh-TW" dirty="0"/>
              <a:t>given a document.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7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6" y="2426015"/>
            <a:ext cx="3793014" cy="123050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7" y="3667250"/>
            <a:ext cx="2575255" cy="64733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9" y="4323491"/>
            <a:ext cx="2455389" cy="62748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6" y="4959858"/>
            <a:ext cx="2821538" cy="72008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9" y="5877272"/>
            <a:ext cx="1389954" cy="70315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447213" y="4267903"/>
            <a:ext cx="420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 : </a:t>
            </a:r>
            <a:r>
              <a:rPr lang="en-US" altLang="zh-TW" dirty="0"/>
              <a:t>a tag in the </a:t>
            </a:r>
            <a:r>
              <a:rPr lang="en-US" altLang="zh-TW" dirty="0" smtClean="0"/>
              <a:t>folksonomy(Delicious)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400394" y="4637235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tf</a:t>
            </a:r>
            <a:r>
              <a:rPr lang="en-US" altLang="zh-TW" dirty="0"/>
              <a:t>(</a:t>
            </a:r>
            <a:r>
              <a:rPr lang="en-US" altLang="zh-TW" dirty="0" err="1"/>
              <a:t>w,u</a:t>
            </a:r>
            <a:r>
              <a:rPr lang="en-US" altLang="zh-TW" dirty="0"/>
              <a:t>) :the number of times </a:t>
            </a:r>
            <a:r>
              <a:rPr lang="en-US" altLang="zh-TW" dirty="0" smtClean="0"/>
              <a:t>a user </a:t>
            </a:r>
            <a:r>
              <a:rPr lang="en-US" altLang="zh-TW" dirty="0"/>
              <a:t>used the tag in their profile bookmark </a:t>
            </a:r>
            <a:r>
              <a:rPr lang="en-US" altLang="zh-TW" dirty="0" smtClean="0"/>
              <a:t>annotations.</a:t>
            </a:r>
          </a:p>
          <a:p>
            <a:endParaRPr lang="en-US" altLang="zh-TW" dirty="0" smtClean="0"/>
          </a:p>
          <a:p>
            <a:r>
              <a:rPr lang="en-US" altLang="zh-TW" dirty="0" err="1"/>
              <a:t>t</a:t>
            </a:r>
            <a:r>
              <a:rPr lang="en-US" altLang="zh-TW" dirty="0" err="1" smtClean="0"/>
              <a:t>f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w,d</a:t>
            </a:r>
            <a:r>
              <a:rPr lang="en-US" altLang="zh-TW" dirty="0" smtClean="0"/>
              <a:t>) :</a:t>
            </a:r>
            <a:r>
              <a:rPr lang="en-US" altLang="zh-TW" dirty="0"/>
              <a:t>number of times a tag was used (by any user) to annotate a document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Δ = document collection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4" y="1195011"/>
            <a:ext cx="6147842" cy="86409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547195" y="657562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1. </a:t>
            </a:r>
            <a:r>
              <a:rPr lang="en-US" altLang="zh-TW" dirty="0" smtClean="0"/>
              <a:t>User preference model by an adaption of the BM25 probabilistic model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044595" y="2059108"/>
            <a:ext cx="5042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 err="1" smtClean="0"/>
              <a:t>uf</a:t>
            </a:r>
            <a:r>
              <a:rPr lang="en-US" altLang="zh-TW" dirty="0" smtClean="0"/>
              <a:t>(w) : </a:t>
            </a:r>
            <a:r>
              <a:rPr lang="en-US" altLang="zh-TW" dirty="0"/>
              <a:t>the inverse user frequency of term </a:t>
            </a:r>
            <a:r>
              <a:rPr lang="en-US" altLang="zh-TW" dirty="0" smtClean="0"/>
              <a:t>w </a:t>
            </a:r>
            <a:r>
              <a:rPr lang="en-US" altLang="zh-TW" dirty="0"/>
              <a:t>in the set </a:t>
            </a:r>
            <a:r>
              <a:rPr lang="en-US" altLang="zh-TW" dirty="0" smtClean="0"/>
              <a:t>of users.</a:t>
            </a:r>
          </a:p>
          <a:p>
            <a:r>
              <a:rPr lang="en-US" altLang="zh-TW" dirty="0" smtClean="0"/>
              <a:t>|u| </a:t>
            </a:r>
            <a:r>
              <a:rPr lang="en-US" altLang="zh-TW" dirty="0"/>
              <a:t>:</a:t>
            </a:r>
            <a:r>
              <a:rPr lang="en-US" altLang="zh-TW" dirty="0" smtClean="0"/>
              <a:t> </a:t>
            </a:r>
            <a:r>
              <a:rPr lang="en-US" altLang="zh-TW" dirty="0"/>
              <a:t>the size of the user profile calculated </a:t>
            </a:r>
            <a:r>
              <a:rPr lang="en-US" altLang="zh-TW" dirty="0" smtClean="0"/>
              <a:t>as </a:t>
            </a:r>
            <a:r>
              <a:rPr lang="el-GR" altLang="zh-TW" dirty="0" smtClean="0"/>
              <a:t>Σ</a:t>
            </a:r>
            <a:r>
              <a:rPr lang="en-US" altLang="zh-TW" sz="1100" dirty="0" err="1" smtClean="0"/>
              <a:t>w</a:t>
            </a:r>
            <a:r>
              <a:rPr lang="en-US" altLang="zh-TW" dirty="0" err="1" smtClean="0"/>
              <a:t>tf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w,u</a:t>
            </a:r>
            <a:r>
              <a:rPr lang="en-US" altLang="zh-TW" dirty="0" smtClean="0"/>
              <a:t>).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601108" y="130389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b</a:t>
            </a:r>
            <a:r>
              <a:rPr lang="en-US" altLang="zh-TW" b="1" dirty="0" smtClean="0"/>
              <a:t> = 0.75</a:t>
            </a:r>
          </a:p>
          <a:p>
            <a:r>
              <a:rPr lang="en-US" altLang="zh-TW" b="1" dirty="0"/>
              <a:t>k</a:t>
            </a:r>
            <a:r>
              <a:rPr lang="en-US" altLang="zh-TW" sz="1200" b="1" dirty="0" smtClean="0"/>
              <a:t>1</a:t>
            </a:r>
            <a:r>
              <a:rPr lang="en-US" altLang="zh-TW" b="1" dirty="0" smtClean="0"/>
              <a:t> = 2</a:t>
            </a:r>
            <a:endParaRPr lang="zh-TW" altLang="en-US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66306" y="332656"/>
            <a:ext cx="4549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Two ways to calculate p(</a:t>
            </a:r>
            <a:r>
              <a:rPr lang="en-US" altLang="zh-TW" sz="2400" b="1" dirty="0" err="1" smtClean="0"/>
              <a:t>d|u</a:t>
            </a:r>
            <a:r>
              <a:rPr lang="en-US" altLang="zh-TW" sz="2400" b="1" dirty="0" smtClean="0"/>
              <a:t>): </a:t>
            </a:r>
            <a:endParaRPr lang="zh-TW" altLang="en-US" sz="2400" b="1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30356" y="2059108"/>
            <a:ext cx="589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2.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88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65" y="2428076"/>
            <a:ext cx="8154910" cy="93610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7013" y="692696"/>
            <a:ext cx="1673002" cy="47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b="1" dirty="0" smtClean="0"/>
              <a:t>p(</a:t>
            </a:r>
            <a:r>
              <a:rPr lang="en-US" altLang="zh-TW" sz="2400" b="1" dirty="0" err="1" smtClean="0"/>
              <a:t>c|q,u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827584" y="141277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convenient one is to </a:t>
            </a:r>
            <a:r>
              <a:rPr lang="en-US" altLang="zh-TW" dirty="0" smtClean="0"/>
              <a:t>develop p(</a:t>
            </a:r>
            <a:r>
              <a:rPr lang="en-US" altLang="zh-TW" dirty="0" err="1" smtClean="0"/>
              <a:t>c|q,u</a:t>
            </a:r>
            <a:r>
              <a:rPr lang="en-US" altLang="zh-TW" dirty="0" smtClean="0"/>
              <a:t>) by </a:t>
            </a:r>
            <a:r>
              <a:rPr lang="en-US" altLang="zh-TW" dirty="0"/>
              <a:t>marginalizing over the set of documents, because </a:t>
            </a:r>
            <a:r>
              <a:rPr lang="en-US" altLang="zh-TW" dirty="0" smtClean="0"/>
              <a:t>it allows </a:t>
            </a:r>
            <a:r>
              <a:rPr lang="en-US" altLang="zh-TW" dirty="0"/>
              <a:t>taking advantage of the computation of the two </a:t>
            </a:r>
            <a:r>
              <a:rPr lang="en-US" altLang="zh-TW" dirty="0" smtClean="0"/>
              <a:t>previous top-level </a:t>
            </a:r>
            <a:r>
              <a:rPr lang="en-US" altLang="zh-TW" dirty="0"/>
              <a:t>components in equations 1 and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74565" y="336418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assume the conditional independence of query </a:t>
            </a:r>
            <a:r>
              <a:rPr lang="en-US" altLang="zh-TW" dirty="0" smtClean="0"/>
              <a:t>aspects and </a:t>
            </a:r>
            <a:r>
              <a:rPr lang="en-US" altLang="zh-TW" dirty="0"/>
              <a:t>queries given a user and a document.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2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Personalized </a:t>
            </a:r>
            <a:r>
              <a:rPr lang="en-US" altLang="zh-TW" dirty="0" err="1" smtClean="0"/>
              <a:t>xQuAD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5328592" cy="980260"/>
          </a:xfrm>
        </p:spPr>
      </p:pic>
      <p:sp>
        <p:nvSpPr>
          <p:cNvPr id="5" name="文字方塊 4"/>
          <p:cNvSpPr txBox="1"/>
          <p:nvPr/>
        </p:nvSpPr>
        <p:spPr>
          <a:xfrm>
            <a:off x="611560" y="263691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• The personalized search system: </a:t>
            </a:r>
            <a:r>
              <a:rPr lang="en-US" altLang="zh-TW" dirty="0" smtClean="0"/>
              <a:t>p(</a:t>
            </a:r>
            <a:r>
              <a:rPr lang="en-US" altLang="zh-TW" dirty="0" err="1" smtClean="0"/>
              <a:t>q|d,u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• The personalized query aspect distribution: </a:t>
            </a:r>
            <a:r>
              <a:rPr lang="en-US" altLang="zh-TW" dirty="0" smtClean="0"/>
              <a:t>p(</a:t>
            </a:r>
            <a:r>
              <a:rPr lang="en-US" altLang="zh-TW" dirty="0" err="1" smtClean="0"/>
              <a:t>c|q,u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• The personalized, aspect-dependent document distribution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p(</a:t>
            </a:r>
            <a:r>
              <a:rPr lang="en-US" altLang="zh-TW" dirty="0" err="1" smtClean="0"/>
              <a:t>d|c,u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6" name="文字方塊 5"/>
          <p:cNvSpPr txBox="1"/>
          <p:nvPr/>
        </p:nvSpPr>
        <p:spPr>
          <a:xfrm>
            <a:off x="612574" y="3672362"/>
            <a:ext cx="1673002" cy="47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b="1" dirty="0" smtClean="0"/>
              <a:t>p(</a:t>
            </a:r>
            <a:r>
              <a:rPr lang="en-US" altLang="zh-TW" sz="2400" b="1" dirty="0" err="1" smtClean="0"/>
              <a:t>d|c,u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45632"/>
            <a:ext cx="6889849" cy="72008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72841" y="5661248"/>
            <a:ext cx="7858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P(</a:t>
            </a:r>
            <a:r>
              <a:rPr lang="en-US" altLang="zh-TW" b="1" dirty="0" err="1"/>
              <a:t>c|d</a:t>
            </a:r>
            <a:r>
              <a:rPr lang="en-US" altLang="zh-TW" b="1" dirty="0" smtClean="0"/>
              <a:t>): </a:t>
            </a:r>
            <a:r>
              <a:rPr lang="en-US" altLang="zh-TW" dirty="0" smtClean="0"/>
              <a:t>by </a:t>
            </a:r>
            <a:r>
              <a:rPr lang="en-US" altLang="zh-TW" dirty="0" err="1"/>
              <a:t>Textwise</a:t>
            </a:r>
            <a:r>
              <a:rPr lang="en-US" altLang="zh-TW" dirty="0"/>
              <a:t> ODP classification service. </a:t>
            </a:r>
            <a:r>
              <a:rPr lang="en-US" altLang="zh-TW" dirty="0" smtClean="0"/>
              <a:t>It returns </a:t>
            </a:r>
            <a:r>
              <a:rPr lang="en-US" altLang="zh-TW" dirty="0"/>
              <a:t>up to three possible ODP classifications for a </a:t>
            </a:r>
            <a:r>
              <a:rPr lang="en-US" altLang="zh-TW" dirty="0" smtClean="0"/>
              <a:t>document, ranked </a:t>
            </a:r>
            <a:r>
              <a:rPr lang="en-US" altLang="zh-TW" dirty="0"/>
              <a:t>by a score </a:t>
            </a:r>
            <a:r>
              <a:rPr lang="en-US" altLang="zh-TW" dirty="0" smtClean="0"/>
              <a:t>in [0,1] </a:t>
            </a:r>
            <a:r>
              <a:rPr lang="en-US" altLang="zh-TW" dirty="0"/>
              <a:t>that reflects the degree of </a:t>
            </a:r>
            <a:r>
              <a:rPr lang="en-US" altLang="zh-TW" dirty="0" smtClean="0"/>
              <a:t>confidence on </a:t>
            </a:r>
            <a:r>
              <a:rPr lang="en-US" altLang="zh-TW" dirty="0"/>
              <a:t>the classification.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8112" y="4777661"/>
            <a:ext cx="760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assumed </a:t>
            </a:r>
            <a:r>
              <a:rPr lang="en-US" altLang="zh-TW" dirty="0"/>
              <a:t>documents and users </a:t>
            </a:r>
            <a:r>
              <a:rPr lang="en-US" altLang="zh-TW" dirty="0" smtClean="0"/>
              <a:t>are conditionally </a:t>
            </a:r>
            <a:r>
              <a:rPr lang="en-US" altLang="zh-TW" dirty="0"/>
              <a:t>independent given a query </a:t>
            </a:r>
            <a:r>
              <a:rPr lang="en-US" altLang="zh-TW" dirty="0" smtClean="0"/>
              <a:t>aspect.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76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Diversity</a:t>
            </a:r>
          </a:p>
          <a:p>
            <a:pPr marL="617220" lvl="2" indent="-342900">
              <a:lnSpc>
                <a:spcPct val="150000"/>
              </a:lnSpc>
            </a:pP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IA-Select</a:t>
            </a:r>
            <a:r>
              <a:rPr lang="zh-TW" altLang="en-US" sz="20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en-US" altLang="zh-TW" sz="2000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IA-Select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/>
              <a:t>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 Results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236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88840"/>
            <a:ext cx="8856983" cy="39604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Crowdsourcing service :Amazon </a:t>
            </a:r>
            <a:r>
              <a:rPr lang="en-US" altLang="zh-TW" dirty="0"/>
              <a:t>mechanical </a:t>
            </a:r>
            <a:r>
              <a:rPr lang="en-US" altLang="zh-TW" dirty="0" err="1" smtClean="0"/>
              <a:t>turk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Crowdflower</a:t>
            </a:r>
            <a:endParaRPr lang="en-US" altLang="zh-TW" dirty="0" smtClean="0"/>
          </a:p>
          <a:p>
            <a:r>
              <a:rPr lang="en-US" altLang="zh-TW" dirty="0" smtClean="0"/>
              <a:t>Data </a:t>
            </a:r>
            <a:r>
              <a:rPr lang="en-US" altLang="zh-TW" dirty="0"/>
              <a:t>set : Delicious </a:t>
            </a:r>
          </a:p>
          <a:p>
            <a:r>
              <a:rPr lang="en-US" altLang="zh-TW" dirty="0" smtClean="0"/>
              <a:t>Assessment collection : four weeks</a:t>
            </a:r>
            <a:endParaRPr lang="en-US" altLang="zh-TW" dirty="0"/>
          </a:p>
          <a:p>
            <a:r>
              <a:rPr lang="en-US" altLang="zh-TW" dirty="0" smtClean="0"/>
              <a:t>Tested user number : </a:t>
            </a:r>
            <a:r>
              <a:rPr lang="en-US" altLang="zh-TW" dirty="0"/>
              <a:t>35 </a:t>
            </a:r>
            <a:r>
              <a:rPr lang="en-US" altLang="zh-TW" dirty="0" smtClean="0"/>
              <a:t>users</a:t>
            </a:r>
          </a:p>
          <a:p>
            <a:r>
              <a:rPr lang="en-US" altLang="zh-TW" dirty="0" smtClean="0"/>
              <a:t>for </a:t>
            </a:r>
            <a:r>
              <a:rPr lang="en-US" altLang="zh-TW" dirty="0"/>
              <a:t>a total amount of 180 topics </a:t>
            </a:r>
            <a:r>
              <a:rPr lang="en-US" altLang="zh-TW" dirty="0" smtClean="0"/>
              <a:t>and </a:t>
            </a:r>
            <a:r>
              <a:rPr lang="en-US" altLang="zh-TW" dirty="0"/>
              <a:t>3,800 individual results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randomly generated </a:t>
            </a:r>
            <a:r>
              <a:rPr lang="en-US" altLang="zh-TW" dirty="0" smtClean="0"/>
              <a:t>an equal </a:t>
            </a:r>
            <a:r>
              <a:rPr lang="en-US" altLang="zh-TW" dirty="0"/>
              <a:t>amount of topics of size K = 1 and K = 2</a:t>
            </a:r>
            <a:endParaRPr lang="en-US" altLang="zh-TW" dirty="0" smtClean="0"/>
          </a:p>
          <a:p>
            <a:r>
              <a:rPr lang="en-US" altLang="zh-TW" dirty="0"/>
              <a:t>top P = 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12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8852762" cy="3672408"/>
          </a:xfrm>
        </p:spPr>
      </p:pic>
      <p:sp>
        <p:nvSpPr>
          <p:cNvPr id="6" name="文字方塊 5"/>
          <p:cNvSpPr txBox="1"/>
          <p:nvPr/>
        </p:nvSpPr>
        <p:spPr>
          <a:xfrm>
            <a:off x="2699792" y="56612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interactive </a:t>
            </a:r>
            <a:r>
              <a:rPr lang="en-US" altLang="zh-TW" dirty="0"/>
              <a:t>e</a:t>
            </a:r>
            <a:r>
              <a:rPr lang="en-US" altLang="zh-TW" dirty="0" smtClean="0"/>
              <a:t>valuation interface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1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• </a:t>
            </a:r>
            <a:r>
              <a:rPr lang="en-US" altLang="zh-TW" sz="2000" dirty="0"/>
              <a:t>Q1 (user): </a:t>
            </a:r>
            <a:r>
              <a:rPr lang="en-US" altLang="zh-TW" sz="2000" dirty="0" smtClean="0"/>
              <a:t>how </a:t>
            </a:r>
            <a:r>
              <a:rPr lang="en-US" altLang="zh-TW" sz="2000" dirty="0"/>
              <a:t>relevant is </a:t>
            </a:r>
            <a:r>
              <a:rPr lang="en-US" altLang="zh-TW" sz="2000" dirty="0" smtClean="0"/>
              <a:t>the result </a:t>
            </a:r>
            <a:r>
              <a:rPr lang="en-US" altLang="zh-TW" sz="2000" dirty="0"/>
              <a:t>to </a:t>
            </a:r>
            <a:r>
              <a:rPr lang="en-US" altLang="zh-TW" sz="2000" dirty="0" smtClean="0"/>
              <a:t>the </a:t>
            </a:r>
            <a:r>
              <a:rPr lang="en-US" altLang="zh-TW" sz="2000" dirty="0"/>
              <a:t>user’s interests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r>
              <a:rPr lang="en-US" altLang="zh-TW" sz="2000" dirty="0" smtClean="0"/>
              <a:t>• </a:t>
            </a:r>
            <a:r>
              <a:rPr lang="en-US" altLang="zh-TW" sz="2000" dirty="0"/>
              <a:t>Q2 (topic): </a:t>
            </a:r>
            <a:r>
              <a:rPr lang="en-US" altLang="zh-TW" sz="2000" dirty="0" smtClean="0"/>
              <a:t>how </a:t>
            </a:r>
            <a:r>
              <a:rPr lang="en-US" altLang="zh-TW" sz="2000" dirty="0"/>
              <a:t>relevant is </a:t>
            </a:r>
            <a:r>
              <a:rPr lang="en-US" altLang="zh-TW" sz="2000" dirty="0" smtClean="0"/>
              <a:t>the result </a:t>
            </a:r>
            <a:r>
              <a:rPr lang="en-US" altLang="zh-TW" sz="2000" dirty="0"/>
              <a:t>to </a:t>
            </a:r>
            <a:r>
              <a:rPr lang="en-US" altLang="zh-TW" sz="2000" dirty="0" smtClean="0"/>
              <a:t>the </a:t>
            </a:r>
            <a:r>
              <a:rPr lang="en-US" altLang="zh-TW" sz="2000" dirty="0"/>
              <a:t>evaluated topic.</a:t>
            </a:r>
          </a:p>
          <a:p>
            <a:pPr marL="0" indent="0">
              <a:buNone/>
            </a:pPr>
            <a:r>
              <a:rPr lang="en-US" altLang="zh-TW" sz="2000" dirty="0" smtClean="0"/>
              <a:t>• </a:t>
            </a:r>
            <a:r>
              <a:rPr lang="en-US" altLang="zh-TW" sz="2000" dirty="0"/>
              <a:t>Q3 (subtopic): workers assign each result to a </a:t>
            </a:r>
            <a:r>
              <a:rPr lang="en-US" altLang="zh-TW" sz="2000" dirty="0" smtClean="0"/>
              <a:t>specific subtopic related 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to </a:t>
            </a:r>
            <a:r>
              <a:rPr lang="en-US" altLang="zh-TW" sz="2000" dirty="0"/>
              <a:t>the evaluated topic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r>
              <a:rPr lang="en-US" altLang="zh-TW" sz="2000" dirty="0" smtClean="0"/>
              <a:t>Q1 </a:t>
            </a:r>
            <a:r>
              <a:rPr lang="en-US" altLang="zh-TW" sz="2000" dirty="0"/>
              <a:t>measuring the </a:t>
            </a:r>
            <a:r>
              <a:rPr lang="en-US" altLang="zh-TW" sz="2000" b="1" dirty="0"/>
              <a:t>accuracy</a:t>
            </a:r>
            <a:r>
              <a:rPr lang="en-US" altLang="zh-TW" sz="2000" dirty="0"/>
              <a:t> of the evaluated </a:t>
            </a:r>
            <a:r>
              <a:rPr lang="en-US" altLang="zh-TW" sz="2000" dirty="0" smtClean="0"/>
              <a:t>approaches with </a:t>
            </a:r>
            <a:r>
              <a:rPr lang="en-US" altLang="zh-TW" sz="2000" dirty="0"/>
              <a:t>respect to the user interest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 smtClean="0"/>
              <a:t>Q2 : a successful reordering </a:t>
            </a:r>
            <a:r>
              <a:rPr lang="en-US" altLang="zh-TW" sz="2000" dirty="0"/>
              <a:t>technique will place results high that are assessed </a:t>
            </a:r>
            <a:r>
              <a:rPr lang="en-US" altLang="zh-TW" sz="2000" dirty="0" smtClean="0"/>
              <a:t>as both </a:t>
            </a:r>
            <a:r>
              <a:rPr lang="en-US" altLang="zh-TW" sz="2000" dirty="0"/>
              <a:t>relevant to the topic and to the user’s interests.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32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Diversity</a:t>
            </a:r>
          </a:p>
          <a:p>
            <a:pPr marL="617220" lvl="2" indent="-342900">
              <a:lnSpc>
                <a:spcPct val="150000"/>
              </a:lnSpc>
            </a:pP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IA-Select</a:t>
            </a:r>
            <a:r>
              <a:rPr lang="zh-TW" altLang="en-US" sz="20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en-US" altLang="zh-TW" sz="2000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IA-Select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/>
              <a:t>Experiment Results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236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 </a:t>
            </a:r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Nine different approaches </a:t>
            </a:r>
            <a:r>
              <a:rPr lang="en-US" altLang="zh-TW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US" altLang="zh-TW" dirty="0" smtClean="0"/>
              <a:t>Baseline </a:t>
            </a:r>
          </a:p>
          <a:p>
            <a:pPr lvl="1">
              <a:spcAft>
                <a:spcPts val="600"/>
              </a:spcAft>
            </a:pPr>
            <a:r>
              <a:rPr lang="en-US" altLang="zh-TW" dirty="0" smtClean="0"/>
              <a:t>IA-Select</a:t>
            </a:r>
          </a:p>
          <a:p>
            <a:pPr lvl="1">
              <a:spcAft>
                <a:spcPts val="600"/>
              </a:spcAft>
            </a:pPr>
            <a:r>
              <a:rPr lang="en-US" altLang="zh-TW" dirty="0" err="1" smtClean="0"/>
              <a:t>xQuAD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en-US" altLang="zh-TW" dirty="0" smtClean="0"/>
              <a:t>plain personalized search </a:t>
            </a:r>
            <a:r>
              <a:rPr lang="en-US" altLang="zh-TW" dirty="0"/>
              <a:t>approach based on social tagging profiles and </a:t>
            </a:r>
            <a:r>
              <a:rPr lang="en-US" altLang="zh-TW" dirty="0" smtClean="0"/>
              <a:t>BM25 </a:t>
            </a:r>
            <a:r>
              <a:rPr lang="en-US" altLang="zh-TW" dirty="0"/>
              <a:t>(PersBM25</a:t>
            </a:r>
            <a:r>
              <a:rPr lang="en-US" altLang="zh-TW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altLang="zh-TW" dirty="0" smtClean="0"/>
              <a:t>xQuAD</a:t>
            </a:r>
            <a:r>
              <a:rPr lang="en-US" altLang="zh-TW" sz="800" dirty="0" smtClean="0"/>
              <a:t>BM25</a:t>
            </a:r>
            <a:r>
              <a:rPr lang="zh-TW" altLang="en-US" sz="1000" dirty="0" smtClean="0"/>
              <a:t> 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en-US" altLang="zh-TW" dirty="0"/>
              <a:t>PIA-Select (probabilistic </a:t>
            </a:r>
            <a:r>
              <a:rPr lang="en-US" altLang="zh-TW" dirty="0" smtClean="0"/>
              <a:t>calculation of p(</a:t>
            </a:r>
            <a:r>
              <a:rPr lang="en-US" altLang="zh-TW" dirty="0" err="1" smtClean="0"/>
              <a:t>d|u</a:t>
            </a:r>
            <a:r>
              <a:rPr lang="en-US" altLang="zh-TW" dirty="0" smtClean="0"/>
              <a:t>))</a:t>
            </a:r>
            <a:endParaRPr lang="en-US" altLang="zh-TW" dirty="0"/>
          </a:p>
          <a:p>
            <a:pPr lvl="1">
              <a:spcAft>
                <a:spcPts val="600"/>
              </a:spcAft>
            </a:pPr>
            <a:r>
              <a:rPr lang="en-US" altLang="zh-TW" dirty="0" smtClean="0"/>
              <a:t>PIA-Select</a:t>
            </a:r>
            <a:r>
              <a:rPr lang="en-US" altLang="zh-TW" sz="800" dirty="0" smtClean="0"/>
              <a:t>BM25 </a:t>
            </a:r>
            <a:r>
              <a:rPr lang="en-US" altLang="zh-TW" dirty="0" smtClean="0"/>
              <a:t>(BM25 of p(</a:t>
            </a:r>
            <a:r>
              <a:rPr lang="en-US" altLang="zh-TW" dirty="0" err="1" smtClean="0"/>
              <a:t>d|u</a:t>
            </a:r>
            <a:r>
              <a:rPr lang="en-US" altLang="zh-TW" dirty="0" smtClean="0"/>
              <a:t>))</a:t>
            </a:r>
          </a:p>
          <a:p>
            <a:pPr lvl="1">
              <a:spcAft>
                <a:spcPts val="600"/>
              </a:spcAft>
            </a:pPr>
            <a:r>
              <a:rPr lang="en-US" altLang="zh-TW" dirty="0" err="1" smtClean="0"/>
              <a:t>PxQuAD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en-US" altLang="zh-TW" dirty="0"/>
              <a:t>PxQuAD</a:t>
            </a:r>
            <a:r>
              <a:rPr lang="en-US" altLang="zh-TW" sz="800" dirty="0"/>
              <a:t>BM25</a:t>
            </a:r>
          </a:p>
          <a:p>
            <a:endParaRPr lang="en-US" altLang="zh-TW" sz="1200" dirty="0" smtClean="0"/>
          </a:p>
        </p:txBody>
      </p:sp>
    </p:spTree>
    <p:extLst>
      <p:ext uri="{BB962C8B-B14F-4D97-AF65-F5344CB8AC3E}">
        <p14:creationId xmlns:p14="http://schemas.microsoft.com/office/powerpoint/2010/main" val="9775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/>
              <a:t>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Diversity</a:t>
            </a:r>
          </a:p>
          <a:p>
            <a:pPr marL="617220" lvl="2" indent="-342900">
              <a:lnSpc>
                <a:spcPct val="150000"/>
              </a:lnSpc>
            </a:pP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IA-Select</a:t>
            </a:r>
            <a:r>
              <a:rPr lang="zh-TW" altLang="en-US" sz="20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en-US" altLang="zh-TW" sz="2000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IA-Select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 Results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6303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196952"/>
          </a:xfrm>
        </p:spPr>
        <p:txBody>
          <a:bodyPr/>
          <a:lstStyle/>
          <a:p>
            <a:r>
              <a:rPr lang="en-US" altLang="zh-TW" dirty="0"/>
              <a:t>to evaluate for </a:t>
            </a:r>
            <a:r>
              <a:rPr lang="en-US" altLang="zh-TW" dirty="0" smtClean="0"/>
              <a:t>diversity : 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en-US" altLang="zh-TW" dirty="0"/>
              <a:t>the intent aware version of expected reciprocal rank (</a:t>
            </a:r>
            <a:r>
              <a:rPr lang="en-US" altLang="zh-TW" dirty="0" smtClean="0"/>
              <a:t>ERR-IA), </a:t>
            </a:r>
            <a:r>
              <a:rPr lang="el-GR" altLang="zh-TW" dirty="0" smtClean="0"/>
              <a:t>α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nDCG</a:t>
            </a:r>
            <a:r>
              <a:rPr lang="en-US" altLang="zh-TW" dirty="0" smtClean="0"/>
              <a:t> , </a:t>
            </a:r>
            <a:r>
              <a:rPr lang="en-US" altLang="zh-TW" dirty="0"/>
              <a:t>and subtopic recall (S-recall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f</a:t>
            </a:r>
            <a:r>
              <a:rPr lang="en-US" altLang="zh-TW" dirty="0" smtClean="0"/>
              <a:t>or accuracy : 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nDCG</a:t>
            </a:r>
            <a:r>
              <a:rPr lang="en-US" altLang="zh-TW" dirty="0" smtClean="0"/>
              <a:t> </a:t>
            </a:r>
            <a:r>
              <a:rPr lang="en-US" altLang="zh-TW" dirty="0"/>
              <a:t>and precision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09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zh-TW" b="1" i="1" dirty="0"/>
              <a:t>α</a:t>
            </a:r>
            <a:r>
              <a:rPr lang="el-GR" altLang="zh-TW" b="1" dirty="0"/>
              <a:t>-</a:t>
            </a:r>
            <a:r>
              <a:rPr lang="en-US" altLang="zh-TW" b="1" dirty="0" err="1"/>
              <a:t>nDCG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490849"/>
              </p:ext>
            </p:extLst>
          </p:nvPr>
        </p:nvGraphicFramePr>
        <p:xfrm>
          <a:off x="611561" y="1412776"/>
          <a:ext cx="352839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179"/>
                <a:gridCol w="967737"/>
                <a:gridCol w="967737"/>
                <a:gridCol w="967737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C1-1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C1-2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C1-3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35" y="1262000"/>
            <a:ext cx="3312368" cy="69534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508702" y="337911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b="1" i="1" dirty="0"/>
              <a:t>α</a:t>
            </a:r>
            <a:r>
              <a:rPr lang="en-US" altLang="zh-TW" b="1" i="1" dirty="0" smtClean="0"/>
              <a:t> = 0.5</a:t>
            </a:r>
            <a:endParaRPr lang="zh-TW" altLang="en-US" b="1" i="1" dirty="0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250491"/>
              </p:ext>
            </p:extLst>
          </p:nvPr>
        </p:nvGraphicFramePr>
        <p:xfrm>
          <a:off x="131492" y="3748445"/>
          <a:ext cx="85947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name="方程式" r:id="rId4" imgW="4533840" imgH="241200" progId="Equation.3">
                  <p:embed/>
                </p:oleObj>
              </mc:Choice>
              <mc:Fallback>
                <p:oleObj name="方程式" r:id="rId4" imgW="4533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492" y="3748445"/>
                        <a:ext cx="8594726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73971"/>
              </p:ext>
            </p:extLst>
          </p:nvPr>
        </p:nvGraphicFramePr>
        <p:xfrm>
          <a:off x="1691680" y="3386356"/>
          <a:ext cx="792088" cy="44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" name="方程式" r:id="rId6" imgW="431640" imgH="241200" progId="Equation.3">
                  <p:embed/>
                </p:oleObj>
              </mc:Choice>
              <mc:Fallback>
                <p:oleObj name="方程式" r:id="rId6" imgW="4316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1680" y="3386356"/>
                        <a:ext cx="792088" cy="44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517775"/>
              </p:ext>
            </p:extLst>
          </p:nvPr>
        </p:nvGraphicFramePr>
        <p:xfrm>
          <a:off x="152694" y="4077072"/>
          <a:ext cx="7083602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" name="方程式" r:id="rId8" imgW="3746160" imgH="660240" progId="Equation.3">
                  <p:embed/>
                </p:oleObj>
              </mc:Choice>
              <mc:Fallback>
                <p:oleObj name="方程式" r:id="rId8" imgW="3746160" imgH="660240" progId="Equation.3">
                  <p:embed/>
                  <p:pic>
                    <p:nvPicPr>
                      <p:cNvPr id="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94" y="4077072"/>
                        <a:ext cx="7083602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452801"/>
              </p:ext>
            </p:extLst>
          </p:nvPr>
        </p:nvGraphicFramePr>
        <p:xfrm>
          <a:off x="96567" y="5013176"/>
          <a:ext cx="8664576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方程式" r:id="rId10" imgW="4572000" imgH="393480" progId="Equation.3">
                  <p:embed/>
                </p:oleObj>
              </mc:Choice>
              <mc:Fallback>
                <p:oleObj name="方程式" r:id="rId10" imgW="4572000" imgH="393480" progId="Equation.3">
                  <p:embed/>
                  <p:pic>
                    <p:nvPicPr>
                      <p:cNvPr id="0" name="物件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67" y="5013176"/>
                        <a:ext cx="8664576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3877"/>
              </p:ext>
            </p:extLst>
          </p:nvPr>
        </p:nvGraphicFramePr>
        <p:xfrm>
          <a:off x="107504" y="5661248"/>
          <a:ext cx="8664576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" name="方程式" r:id="rId12" imgW="4572000" imgH="393480" progId="Equation.3">
                  <p:embed/>
                </p:oleObj>
              </mc:Choice>
              <mc:Fallback>
                <p:oleObj name="方程式" r:id="rId12" imgW="4572000" imgH="393480" progId="Equation.3">
                  <p:embed/>
                  <p:pic>
                    <p:nvPicPr>
                      <p:cNvPr id="0" name="物件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661248"/>
                        <a:ext cx="8664576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圖片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34" y="2268615"/>
            <a:ext cx="192835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281060"/>
              </p:ext>
            </p:extLst>
          </p:nvPr>
        </p:nvGraphicFramePr>
        <p:xfrm>
          <a:off x="395536" y="548680"/>
          <a:ext cx="142215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8" name="方程式" r:id="rId3" imgW="1002960" imgH="203040" progId="Equation.3">
                  <p:embed/>
                </p:oleObj>
              </mc:Choice>
              <mc:Fallback>
                <p:oleObj name="方程式" r:id="rId3" imgW="1002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548680"/>
                        <a:ext cx="1422158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394312"/>
              </p:ext>
            </p:extLst>
          </p:nvPr>
        </p:nvGraphicFramePr>
        <p:xfrm>
          <a:off x="407260" y="902144"/>
          <a:ext cx="27336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" name="方程式" r:id="rId5" imgW="1930320" imgH="393480" progId="Equation.3">
                  <p:embed/>
                </p:oleObj>
              </mc:Choice>
              <mc:Fallback>
                <p:oleObj name="方程式" r:id="rId5" imgW="1930320" imgH="39348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60" y="902144"/>
                        <a:ext cx="27336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415694"/>
              </p:ext>
            </p:extLst>
          </p:nvPr>
        </p:nvGraphicFramePr>
        <p:xfrm>
          <a:off x="363573" y="1484784"/>
          <a:ext cx="29495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" name="方程式" r:id="rId7" imgW="2082600" imgH="393480" progId="Equation.3">
                  <p:embed/>
                </p:oleObj>
              </mc:Choice>
              <mc:Fallback>
                <p:oleObj name="方程式" r:id="rId7" imgW="2082600" imgH="39348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73" y="1484784"/>
                        <a:ext cx="29495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812570"/>
              </p:ext>
            </p:extLst>
          </p:nvPr>
        </p:nvGraphicFramePr>
        <p:xfrm>
          <a:off x="379570" y="2060848"/>
          <a:ext cx="29495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" name="方程式" r:id="rId9" imgW="2082600" imgH="393480" progId="Equation.3">
                  <p:embed/>
                </p:oleObj>
              </mc:Choice>
              <mc:Fallback>
                <p:oleObj name="方程式" r:id="rId9" imgW="2082600" imgH="39348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0" y="2060848"/>
                        <a:ext cx="29495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096104"/>
              </p:ext>
            </p:extLst>
          </p:nvPr>
        </p:nvGraphicFramePr>
        <p:xfrm>
          <a:off x="107504" y="3360458"/>
          <a:ext cx="35814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2" name="方程式" r:id="rId11" imgW="2145960" imgH="215640" progId="Equation.3">
                  <p:embed/>
                </p:oleObj>
              </mc:Choice>
              <mc:Fallback>
                <p:oleObj name="方程式" r:id="rId11" imgW="2145960" imgH="215640" progId="Equation.3">
                  <p:embed/>
                  <p:pic>
                    <p:nvPicPr>
                      <p:cNvPr id="0" name="物件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360458"/>
                        <a:ext cx="35814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853902"/>
              </p:ext>
            </p:extLst>
          </p:nvPr>
        </p:nvGraphicFramePr>
        <p:xfrm>
          <a:off x="107504" y="3861048"/>
          <a:ext cx="40259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" name="方程式" r:id="rId13" imgW="2412720" imgH="431640" progId="Equation.3">
                  <p:embed/>
                </p:oleObj>
              </mc:Choice>
              <mc:Fallback>
                <p:oleObj name="方程式" r:id="rId13" imgW="2412720" imgH="43164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861048"/>
                        <a:ext cx="40259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00463"/>
              </p:ext>
            </p:extLst>
          </p:nvPr>
        </p:nvGraphicFramePr>
        <p:xfrm>
          <a:off x="123501" y="4653136"/>
          <a:ext cx="40243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" name="方程式" r:id="rId15" imgW="2412720" imgH="431640" progId="Equation.3">
                  <p:embed/>
                </p:oleObj>
              </mc:Choice>
              <mc:Fallback>
                <p:oleObj name="方程式" r:id="rId15" imgW="2412720" imgH="43164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1" y="4653136"/>
                        <a:ext cx="4024312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28137"/>
              </p:ext>
            </p:extLst>
          </p:nvPr>
        </p:nvGraphicFramePr>
        <p:xfrm>
          <a:off x="123945" y="5445224"/>
          <a:ext cx="40465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" name="方程式" r:id="rId17" imgW="2425680" imgH="431640" progId="Equation.3">
                  <p:embed/>
                </p:oleObj>
              </mc:Choice>
              <mc:Fallback>
                <p:oleObj name="方程式" r:id="rId17" imgW="2425680" imgH="43164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45" y="5445224"/>
                        <a:ext cx="4046538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43" y="436685"/>
            <a:ext cx="2273346" cy="832073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64904"/>
            <a:ext cx="3935154" cy="795554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4558716" y="283540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IG:</a:t>
            </a:r>
            <a:endParaRPr lang="zh-TW" altLang="en-US" sz="2000" b="1" dirty="0"/>
          </a:p>
        </p:txBody>
      </p:sp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760487"/>
              </p:ext>
            </p:extLst>
          </p:nvPr>
        </p:nvGraphicFramePr>
        <p:xfrm>
          <a:off x="5081413" y="2830590"/>
          <a:ext cx="2389676" cy="39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" name="方程式" r:id="rId21" imgW="1002960" imgH="203040" progId="Equation.3">
                  <p:embed/>
                </p:oleObj>
              </mc:Choice>
              <mc:Fallback>
                <p:oleObj name="方程式" r:id="rId21" imgW="1002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81413" y="2830590"/>
                        <a:ext cx="2389676" cy="393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4427984" y="3316922"/>
            <a:ext cx="700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ICG:</a:t>
            </a:r>
            <a:endParaRPr lang="zh-TW" altLang="en-US" sz="2000" b="1" dirty="0"/>
          </a:p>
        </p:txBody>
      </p:sp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739151"/>
              </p:ext>
            </p:extLst>
          </p:nvPr>
        </p:nvGraphicFramePr>
        <p:xfrm>
          <a:off x="5150228" y="3316922"/>
          <a:ext cx="244775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" name="方程式" r:id="rId23" imgW="1028520" imgH="203040" progId="Equation.3">
                  <p:embed/>
                </p:oleObj>
              </mc:Choice>
              <mc:Fallback>
                <p:oleObj name="方程式" r:id="rId23" imgW="1028520" imgH="203040" progId="Equation.3">
                  <p:embed/>
                  <p:pic>
                    <p:nvPicPr>
                      <p:cNvPr id="0" name="物件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228" y="3316922"/>
                        <a:ext cx="244775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4294579" y="3789040"/>
            <a:ext cx="953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IDCG:</a:t>
            </a:r>
            <a:endParaRPr lang="zh-TW" altLang="en-US" sz="2000" b="1" dirty="0"/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723065"/>
              </p:ext>
            </p:extLst>
          </p:nvPr>
        </p:nvGraphicFramePr>
        <p:xfrm>
          <a:off x="4941888" y="3716338"/>
          <a:ext cx="43243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8" name="方程式" r:id="rId25" imgW="1574640" imgH="190440" progId="Equation.3">
                  <p:embed/>
                </p:oleObj>
              </mc:Choice>
              <mc:Fallback>
                <p:oleObj name="方程式" r:id="rId25" imgW="1574640" imgH="190440" progId="Equation.3">
                  <p:embed/>
                  <p:pic>
                    <p:nvPicPr>
                      <p:cNvPr id="0" name="物件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716338"/>
                        <a:ext cx="43243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4067944" y="5589240"/>
            <a:ext cx="145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400" b="1" i="1" dirty="0">
                <a:solidFill>
                  <a:srgbClr val="FF0000"/>
                </a:solidFill>
              </a:rPr>
              <a:t>α</a:t>
            </a:r>
            <a:r>
              <a:rPr lang="el-GR" altLang="zh-TW" sz="2400" b="1" dirty="0">
                <a:solidFill>
                  <a:srgbClr val="FF0000"/>
                </a:solidFill>
              </a:rPr>
              <a:t>-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nDCG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: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71" y="4725144"/>
            <a:ext cx="2232248" cy="609905"/>
          </a:xfrm>
          <a:prstGeom prst="rect">
            <a:avLst/>
          </a:prstGeom>
        </p:spPr>
      </p:pic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139038"/>
              </p:ext>
            </p:extLst>
          </p:nvPr>
        </p:nvGraphicFramePr>
        <p:xfrm>
          <a:off x="5351463" y="5661025"/>
          <a:ext cx="38084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9" name="方程式" r:id="rId28" imgW="1600200" imgH="203040" progId="Equation.3">
                  <p:embed/>
                </p:oleObj>
              </mc:Choice>
              <mc:Fallback>
                <p:oleObj name="方程式" r:id="rId28" imgW="1600200" imgH="203040" progId="Equation.3">
                  <p:embed/>
                  <p:pic>
                    <p:nvPicPr>
                      <p:cNvPr id="0" name="物件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5661025"/>
                        <a:ext cx="38084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0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Subtopic recall(S-recall)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3744416" cy="599640"/>
          </a:xfrm>
        </p:spPr>
      </p:pic>
      <p:sp>
        <p:nvSpPr>
          <p:cNvPr id="5" name="圓角矩形 4"/>
          <p:cNvSpPr/>
          <p:nvPr/>
        </p:nvSpPr>
        <p:spPr>
          <a:xfrm>
            <a:off x="1141076" y="3397932"/>
            <a:ext cx="3600400" cy="4680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s</a:t>
            </a:r>
            <a:r>
              <a:rPr lang="en-US" altLang="zh-TW" dirty="0" smtClean="0">
                <a:solidFill>
                  <a:schemeClr val="tx1"/>
                </a:solidFill>
              </a:rPr>
              <a:t>1,s2,s3,s4,s5,s6,s7,s8,s9,s10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1560" y="227687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zh-TW" dirty="0"/>
              <a:t>topic </a:t>
            </a:r>
            <a:r>
              <a:rPr lang="en-US" altLang="zh-TW" i="1" dirty="0"/>
              <a:t>T </a:t>
            </a:r>
            <a:r>
              <a:rPr lang="en-US" altLang="zh-TW" dirty="0"/>
              <a:t>with </a:t>
            </a:r>
            <a:r>
              <a:rPr lang="en-US" altLang="zh-TW" i="1" dirty="0" err="1"/>
              <a:t>n</a:t>
            </a:r>
            <a:r>
              <a:rPr lang="en-US" altLang="zh-TW" sz="1200" i="1" dirty="0" err="1"/>
              <a:t>A</a:t>
            </a:r>
            <a:r>
              <a:rPr lang="en-US" altLang="zh-TW" i="1" dirty="0"/>
              <a:t> </a:t>
            </a:r>
            <a:r>
              <a:rPr lang="en-US" altLang="zh-TW" dirty="0" smtClean="0"/>
              <a:t>subtopics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zh-TW" dirty="0"/>
              <a:t>subtopics(</a:t>
            </a:r>
            <a:r>
              <a:rPr lang="en-US" altLang="zh-TW" i="1" dirty="0"/>
              <a:t>d</a:t>
            </a:r>
            <a:r>
              <a:rPr lang="en-US" altLang="zh-TW" sz="1200" i="1" dirty="0"/>
              <a:t>i</a:t>
            </a:r>
            <a:r>
              <a:rPr lang="en-US" altLang="zh-TW" dirty="0"/>
              <a:t>) be the </a:t>
            </a:r>
            <a:r>
              <a:rPr lang="en-US" altLang="zh-TW" dirty="0" smtClean="0"/>
              <a:t>set of </a:t>
            </a:r>
            <a:r>
              <a:rPr lang="en-US" altLang="zh-TW" dirty="0"/>
              <a:t>subtopics to which </a:t>
            </a:r>
            <a:r>
              <a:rPr lang="en-US" altLang="zh-TW" i="1" dirty="0"/>
              <a:t>d</a:t>
            </a:r>
            <a:r>
              <a:rPr lang="en-US" altLang="zh-TW" sz="1200" i="1" dirty="0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is relevant.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09028" y="335203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860032" y="43651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S-recall(1) = 3/10</a:t>
            </a:r>
          </a:p>
          <a:p>
            <a:r>
              <a:rPr lang="en-US" altLang="zh-TW" dirty="0" smtClean="0"/>
              <a:t>S-recall(2) = 5/10</a:t>
            </a:r>
          </a:p>
          <a:p>
            <a:r>
              <a:rPr lang="en-US" altLang="zh-TW" dirty="0" smtClean="0"/>
              <a:t>S-recall(3) = 7/10</a:t>
            </a:r>
          </a:p>
          <a:p>
            <a:r>
              <a:rPr lang="en-US" altLang="zh-TW" dirty="0" smtClean="0"/>
              <a:t>S-recall(4) = 9/10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92439"/>
              </p:ext>
            </p:extLst>
          </p:nvPr>
        </p:nvGraphicFramePr>
        <p:xfrm>
          <a:off x="1716723" y="4149080"/>
          <a:ext cx="244827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18362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Subtopics(di)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s1,s3,s10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s3,s4,s6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s2,s5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s2,s7,s9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4704"/>
            <a:ext cx="9073008" cy="3528392"/>
          </a:xfrm>
        </p:spPr>
      </p:pic>
      <p:sp>
        <p:nvSpPr>
          <p:cNvPr id="5" name="文字方塊 4"/>
          <p:cNvSpPr txBox="1"/>
          <p:nvPr/>
        </p:nvSpPr>
        <p:spPr>
          <a:xfrm>
            <a:off x="1745432" y="47667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Diversity metric values for the evaluated </a:t>
            </a:r>
            <a:r>
              <a:rPr lang="en-US" altLang="zh-TW" dirty="0" smtClean="0"/>
              <a:t>approaches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66936" y="4346467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r>
              <a:rPr lang="en-US" altLang="zh-TW" dirty="0" smtClean="0"/>
              <a:t>old </a:t>
            </a:r>
            <a:r>
              <a:rPr lang="en-US" altLang="zh-TW" dirty="0"/>
              <a:t>:</a:t>
            </a:r>
            <a:r>
              <a:rPr lang="en-US" altLang="zh-TW" dirty="0" smtClean="0"/>
              <a:t> </a:t>
            </a:r>
            <a:r>
              <a:rPr lang="en-US" altLang="zh-TW" dirty="0"/>
              <a:t>the best for each metric. </a:t>
            </a:r>
            <a:endParaRPr lang="en-US" altLang="zh-TW" dirty="0" smtClean="0"/>
          </a:p>
          <a:p>
            <a:r>
              <a:rPr lang="en-US" altLang="zh-TW" dirty="0" smtClean="0"/>
              <a:t>Underlined : a </a:t>
            </a:r>
            <a:r>
              <a:rPr lang="en-US" altLang="zh-TW" dirty="0"/>
              <a:t>statistically significant difference with respect to the </a:t>
            </a:r>
            <a:r>
              <a:rPr lang="en-US" altLang="zh-TW" dirty="0" smtClean="0"/>
              <a:t>baseline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ouble </a:t>
            </a:r>
            <a:r>
              <a:rPr lang="en-US" altLang="zh-TW" dirty="0"/>
              <a:t>underlined </a:t>
            </a:r>
            <a:r>
              <a:rPr lang="en-US" altLang="zh-TW" dirty="0" smtClean="0"/>
              <a:t>: a statistical significance </a:t>
            </a:r>
            <a:r>
              <a:rPr lang="en-US" altLang="zh-TW" dirty="0"/>
              <a:t>with respect </a:t>
            </a:r>
            <a:r>
              <a:rPr lang="en-US" altLang="zh-TW" dirty="0" err="1"/>
              <a:t>xQuAD</a:t>
            </a:r>
            <a:r>
              <a:rPr lang="en-US" altLang="zh-TW" dirty="0"/>
              <a:t> (Wilcoxon, p &lt; 0.05).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86408" y="5265787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PxQuADBM25 has </a:t>
            </a:r>
            <a:r>
              <a:rPr lang="en-US" altLang="zh-TW" b="1" dirty="0"/>
              <a:t>a significantly better performa</a:t>
            </a:r>
            <a:r>
              <a:rPr lang="en-US" altLang="zh-TW" dirty="0"/>
              <a:t>nce than the baseline and </a:t>
            </a:r>
            <a:r>
              <a:rPr lang="en-US" altLang="zh-TW" dirty="0" smtClean="0"/>
              <a:t>plain diversification </a:t>
            </a:r>
            <a:r>
              <a:rPr lang="en-US" altLang="zh-TW" dirty="0"/>
              <a:t>approaches in terms of ERR-IA and </a:t>
            </a:r>
            <a:r>
              <a:rPr lang="el-GR" altLang="zh-TW" dirty="0" smtClean="0"/>
              <a:t>α</a:t>
            </a:r>
            <a:r>
              <a:rPr lang="en-US" altLang="zh-TW" dirty="0" smtClean="0"/>
              <a:t>-nDCG@5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44208" y="2924944"/>
            <a:ext cx="86409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043608" y="3356991"/>
            <a:ext cx="40324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86408" y="5912118"/>
            <a:ext cx="8406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 negative </a:t>
            </a:r>
            <a:r>
              <a:rPr lang="en-US" altLang="zh-TW" dirty="0"/>
              <a:t>effect of the probabilistic estimate of the </a:t>
            </a:r>
            <a:r>
              <a:rPr lang="en-US" altLang="zh-TW" dirty="0" smtClean="0"/>
              <a:t>personalized factor </a:t>
            </a:r>
            <a:r>
              <a:rPr lang="en-US" altLang="zh-TW" dirty="0"/>
              <a:t>on the overall behavior of the PIA-Select algorithm.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810928"/>
            <a:ext cx="9036496" cy="4202248"/>
          </a:xfrm>
        </p:spPr>
      </p:pic>
      <p:sp>
        <p:nvSpPr>
          <p:cNvPr id="5" name="文字方塊 4"/>
          <p:cNvSpPr txBox="1"/>
          <p:nvPr/>
        </p:nvSpPr>
        <p:spPr>
          <a:xfrm>
            <a:off x="2411760" y="47667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Accuracy metrics for evaluated approaches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9632" y="4725144"/>
            <a:ext cx="720080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23356" y="5301208"/>
            <a:ext cx="846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User relevance : </a:t>
            </a:r>
            <a:r>
              <a:rPr lang="en-US" altLang="zh-TW" dirty="0"/>
              <a:t>PersBM25,appears to be on par with </a:t>
            </a:r>
            <a:r>
              <a:rPr lang="en-US" altLang="zh-TW" dirty="0" smtClean="0"/>
              <a:t>PxQuADBM25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opic relevance : PersBM25 underperforms </a:t>
            </a:r>
            <a:r>
              <a:rPr lang="en-US" altLang="zh-TW" dirty="0"/>
              <a:t>the </a:t>
            </a:r>
            <a:r>
              <a:rPr lang="en-US" altLang="zh-TW" dirty="0" smtClean="0"/>
              <a:t>baseline ,</a:t>
            </a:r>
            <a:r>
              <a:rPr lang="en-US" altLang="zh-TW" dirty="0"/>
              <a:t> </a:t>
            </a:r>
            <a:r>
              <a:rPr lang="en-US" altLang="zh-TW" dirty="0" smtClean="0"/>
              <a:t>while </a:t>
            </a:r>
            <a:r>
              <a:rPr lang="en-US" altLang="zh-TW" dirty="0"/>
              <a:t>PxQuADBM25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     improves </a:t>
            </a:r>
            <a:r>
              <a:rPr lang="en-US" altLang="zh-TW" dirty="0"/>
              <a:t>the baseline to </a:t>
            </a:r>
            <a:r>
              <a:rPr lang="en-US" altLang="zh-TW" dirty="0" smtClean="0"/>
              <a:t>this regard</a:t>
            </a:r>
            <a:r>
              <a:rPr lang="en-US" altLang="zh-TW" dirty="0"/>
              <a:t>, with statistical significance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259633" y="3356992"/>
            <a:ext cx="658787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6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Diversity</a:t>
            </a:r>
          </a:p>
          <a:p>
            <a:pPr marL="617220" lvl="2" indent="-342900">
              <a:lnSpc>
                <a:spcPct val="150000"/>
              </a:lnSpc>
            </a:pP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IA-Select</a:t>
            </a:r>
            <a:r>
              <a:rPr lang="zh-TW" altLang="en-US" sz="20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en-US" altLang="zh-TW" sz="2000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IA-Select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Personalized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xQuAD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 Results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236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have </a:t>
            </a:r>
            <a:r>
              <a:rPr lang="en-US" altLang="zh-TW" dirty="0"/>
              <a:t>presented a number of approaches that </a:t>
            </a:r>
            <a:r>
              <a:rPr lang="en-US" altLang="zh-TW" dirty="0" smtClean="0"/>
              <a:t>combine both </a:t>
            </a:r>
            <a:r>
              <a:rPr lang="en-US" altLang="zh-TW" dirty="0"/>
              <a:t>personalization and diversification </a:t>
            </a:r>
            <a:r>
              <a:rPr lang="en-US" altLang="zh-TW" dirty="0" smtClean="0"/>
              <a:t>components</a:t>
            </a:r>
          </a:p>
          <a:p>
            <a:pPr>
              <a:buFont typeface="Wingdings" pitchFamily="2" charset="2"/>
              <a:buChar char="ü"/>
            </a:pP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investigating </a:t>
            </a:r>
            <a:r>
              <a:rPr lang="en-US" altLang="zh-TW" dirty="0"/>
              <a:t>the introduction of the user as an </a:t>
            </a:r>
            <a:r>
              <a:rPr lang="en-US" altLang="zh-TW" dirty="0" smtClean="0"/>
              <a:t>explicit random </a:t>
            </a:r>
            <a:r>
              <a:rPr lang="en-US" altLang="zh-TW" dirty="0"/>
              <a:t>variable in two state of the art diversification </a:t>
            </a:r>
            <a:r>
              <a:rPr lang="en-US" altLang="zh-TW" dirty="0" smtClean="0"/>
              <a:t>models: IA-Select and </a:t>
            </a:r>
            <a:r>
              <a:rPr lang="en-US" altLang="zh-TW" dirty="0" err="1" smtClean="0"/>
              <a:t>xQuAD</a:t>
            </a: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Achieving statistically </a:t>
            </a:r>
            <a:r>
              <a:rPr lang="en-US" altLang="zh-TW" dirty="0"/>
              <a:t>significant improvements over the baselines that </a:t>
            </a:r>
            <a:r>
              <a:rPr lang="en-US" altLang="zh-TW" dirty="0" smtClean="0"/>
              <a:t>range between </a:t>
            </a:r>
            <a:r>
              <a:rPr lang="en-US" altLang="zh-TW" dirty="0"/>
              <a:t>3%-11% in terms accuracy values, and between 3%-</a:t>
            </a:r>
            <a:r>
              <a:rPr lang="en-US" altLang="zh-TW" dirty="0" smtClean="0"/>
              <a:t>8% in </a:t>
            </a:r>
            <a:r>
              <a:rPr lang="en-US" altLang="zh-TW" dirty="0"/>
              <a:t>terms of diversity values.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19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r>
              <a:rPr lang="en-US" altLang="zh-TW" dirty="0" smtClean="0"/>
              <a:t>Search Personalization: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adapt </a:t>
            </a:r>
            <a:r>
              <a:rPr lang="en-US" altLang="zh-TW" dirty="0"/>
              <a:t>the search </a:t>
            </a:r>
            <a:r>
              <a:rPr lang="en-US" altLang="zh-TW" dirty="0" smtClean="0"/>
              <a:t>result to </a:t>
            </a:r>
            <a:r>
              <a:rPr lang="en-US" altLang="zh-TW" dirty="0"/>
              <a:t>a specific aspect that may interest the </a:t>
            </a:r>
            <a:r>
              <a:rPr lang="en-US" altLang="zh-TW" dirty="0" smtClean="0"/>
              <a:t>user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2123728" y="2223047"/>
            <a:ext cx="1152128" cy="19442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……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282582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Query</a:t>
            </a:r>
            <a:endParaRPr lang="zh-TW" altLang="en-US" dirty="0"/>
          </a:p>
        </p:txBody>
      </p:sp>
      <p:cxnSp>
        <p:nvCxnSpPr>
          <p:cNvPr id="7" name="直線單箭頭接點 6"/>
          <p:cNvCxnSpPr>
            <a:stCxn id="5" idx="3"/>
          </p:cNvCxnSpPr>
          <p:nvPr/>
        </p:nvCxnSpPr>
        <p:spPr>
          <a:xfrm>
            <a:off x="1619672" y="3010489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3275856" y="3012141"/>
            <a:ext cx="3085056" cy="1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308848" y="2361634"/>
            <a:ext cx="3356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Ranking with </a:t>
            </a:r>
            <a:r>
              <a:rPr lang="en-US" altLang="zh-TW" dirty="0"/>
              <a:t>s</a:t>
            </a:r>
            <a:r>
              <a:rPr lang="en-US" altLang="zh-TW" dirty="0" smtClean="0"/>
              <a:t>imilarity between Query and result list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444208" y="2204864"/>
            <a:ext cx="1152128" cy="19580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……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123728" y="4239271"/>
            <a:ext cx="1067072" cy="4138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Result list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287161" y="4239270"/>
            <a:ext cx="1323873" cy="4138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Ranked Result list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Diversification: 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regard </a:t>
            </a:r>
            <a:r>
              <a:rPr lang="en-US" altLang="zh-TW" dirty="0"/>
              <a:t>multiple aspects in order to maximize the probability that some query aspect is relevant to the user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99592" y="304184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67744" y="2439071"/>
            <a:ext cx="1152128" cy="19442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……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…..</a:t>
            </a:r>
          </a:p>
          <a:p>
            <a:pPr algn="ctr"/>
            <a:r>
              <a:rPr lang="en-US" altLang="zh-TW" dirty="0" smtClean="0"/>
              <a:t>…….</a:t>
            </a:r>
          </a:p>
          <a:p>
            <a:pPr algn="ctr"/>
            <a:r>
              <a:rPr lang="en-US" altLang="zh-TW" dirty="0" smtClean="0"/>
              <a:t>……</a:t>
            </a:r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1763688" y="322651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695728" y="2123765"/>
            <a:ext cx="1748480" cy="26013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2267744" y="4455295"/>
            <a:ext cx="1067072" cy="4138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Result list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4843554" y="2359460"/>
            <a:ext cx="1456638" cy="6027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843554" y="3113330"/>
            <a:ext cx="1456638" cy="6027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843554" y="3906344"/>
            <a:ext cx="1456638" cy="6027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c3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3456629" y="3226513"/>
            <a:ext cx="11873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3419872" y="2836710"/>
            <a:ext cx="1421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Clustering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841014" y="4815335"/>
            <a:ext cx="1456638" cy="4138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Clustered Result list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42664"/>
            <a:ext cx="7610429" cy="3096344"/>
          </a:xfrm>
        </p:spPr>
      </p:pic>
      <p:sp>
        <p:nvSpPr>
          <p:cNvPr id="5" name="矩形 4"/>
          <p:cNvSpPr/>
          <p:nvPr/>
        </p:nvSpPr>
        <p:spPr>
          <a:xfrm>
            <a:off x="2843808" y="4221088"/>
            <a:ext cx="208823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55576" y="537321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Goal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we </a:t>
            </a:r>
            <a:r>
              <a:rPr lang="en-US" altLang="zh-TW" dirty="0"/>
              <a:t>question this antagonistic view, and hypothesize</a:t>
            </a:r>
          </a:p>
          <a:p>
            <a:r>
              <a:rPr lang="en-US" altLang="zh-TW" dirty="0"/>
              <a:t>that these two directions may in fact be </a:t>
            </a:r>
            <a:r>
              <a:rPr lang="en-US" altLang="zh-TW" b="1" dirty="0"/>
              <a:t>effectively combined and</a:t>
            </a:r>
          </a:p>
          <a:p>
            <a:r>
              <a:rPr lang="en-US" altLang="zh-TW" b="1" dirty="0"/>
              <a:t>enhance each other. 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7377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7776864" cy="3214055"/>
          </a:xfrm>
        </p:spPr>
      </p:pic>
      <p:sp>
        <p:nvSpPr>
          <p:cNvPr id="5" name="矩形 4"/>
          <p:cNvSpPr/>
          <p:nvPr/>
        </p:nvSpPr>
        <p:spPr>
          <a:xfrm>
            <a:off x="5436096" y="2996952"/>
            <a:ext cx="1800200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27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/>
              <a:t>Personalized Diversity</a:t>
            </a:r>
          </a:p>
          <a:p>
            <a:pPr marL="617220" lvl="2" indent="-342900">
              <a:lnSpc>
                <a:spcPct val="150000"/>
              </a:lnSpc>
            </a:pPr>
            <a:r>
              <a:rPr lang="en-US" altLang="zh-TW" sz="2000" dirty="0" smtClean="0"/>
              <a:t>IA-Select</a:t>
            </a:r>
            <a:r>
              <a:rPr lang="zh-TW" altLang="en-US" sz="2000" dirty="0" smtClean="0">
                <a:latin typeface="新細明體"/>
                <a:ea typeface="新細明體"/>
              </a:rPr>
              <a:t>、</a:t>
            </a:r>
            <a:r>
              <a:rPr lang="en-US" altLang="zh-TW" sz="2000" dirty="0" err="1" smtClean="0"/>
              <a:t>xQuAD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Personalized IA-Select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Personalized </a:t>
            </a:r>
            <a:r>
              <a:rPr lang="en-US" altLang="zh-TW" dirty="0" err="1" smtClean="0"/>
              <a:t>xQuAD</a:t>
            </a:r>
            <a:endParaRPr lang="en-US" altLang="zh-TW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 Results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7937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IA-Select</a:t>
            </a:r>
            <a:r>
              <a:rPr lang="zh-TW" altLang="en-US" dirty="0"/>
              <a:t>、</a:t>
            </a:r>
            <a:r>
              <a:rPr lang="en-US" altLang="zh-TW" dirty="0" err="1" smtClean="0"/>
              <a:t>xQuAD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using </a:t>
            </a:r>
            <a:r>
              <a:rPr lang="en-US" altLang="zh-TW" dirty="0" smtClean="0"/>
              <a:t>an explicit </a:t>
            </a:r>
            <a:r>
              <a:rPr lang="en-US" altLang="zh-TW" dirty="0"/>
              <a:t>representation of query intents for diversification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IA-Select: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/>
              <a:t>xQuAD</a:t>
            </a:r>
            <a:r>
              <a:rPr lang="en-US" altLang="zh-TW" dirty="0"/>
              <a:t>(</a:t>
            </a:r>
            <a:r>
              <a:rPr lang="en-US" altLang="zh-TW" dirty="0" err="1"/>
              <a:t>eXplicit</a:t>
            </a:r>
            <a:r>
              <a:rPr lang="en-US" altLang="zh-TW" dirty="0"/>
              <a:t> Query </a:t>
            </a:r>
            <a:r>
              <a:rPr lang="en-US" altLang="zh-TW" dirty="0" smtClean="0"/>
              <a:t>Aspect Diversification):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6952"/>
            <a:ext cx="6341988" cy="74697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97152"/>
            <a:ext cx="6774036" cy="110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Personalized </a:t>
            </a:r>
            <a:r>
              <a:rPr lang="en-US" altLang="zh-TW" dirty="0" smtClean="0"/>
              <a:t>IA-Select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34" y="1772816"/>
            <a:ext cx="5184576" cy="82953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900972"/>
            <a:ext cx="5043330" cy="119291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738334" y="270892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• A personalized search system: </a:t>
            </a:r>
            <a:r>
              <a:rPr lang="en-US" altLang="zh-TW" dirty="0" smtClean="0"/>
              <a:t>p(</a:t>
            </a:r>
            <a:r>
              <a:rPr lang="en-US" altLang="zh-TW" dirty="0" err="1" smtClean="0"/>
              <a:t>q|d,u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• The personalized query aspect distribution: </a:t>
            </a:r>
            <a:r>
              <a:rPr lang="en-US" altLang="zh-TW" dirty="0" smtClean="0"/>
              <a:t>p(</a:t>
            </a:r>
            <a:r>
              <a:rPr lang="en-US" altLang="zh-TW" dirty="0" err="1" smtClean="0"/>
              <a:t>c|q,u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• The personalized aspect distribution over documents</a:t>
            </a:r>
            <a:r>
              <a:rPr lang="en-US" altLang="zh-TW" dirty="0" smtClean="0"/>
              <a:t>: p(</a:t>
            </a:r>
            <a:r>
              <a:rPr lang="en-US" altLang="zh-TW" dirty="0" err="1" smtClean="0"/>
              <a:t>c|d,u</a:t>
            </a:r>
            <a:r>
              <a:rPr lang="en-US" altLang="zh-TW" dirty="0" smtClean="0"/>
              <a:t>) </a:t>
            </a:r>
            <a:r>
              <a:rPr lang="zh-TW" altLang="en-US" dirty="0" smtClean="0"/>
              <a:t> </a:t>
            </a:r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750606" y="3563724"/>
            <a:ext cx="129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dirty="0" smtClean="0"/>
              <a:t>p(</a:t>
            </a:r>
            <a:r>
              <a:rPr lang="en-US" altLang="zh-TW" dirty="0" err="1" smtClean="0"/>
              <a:t>q|d,u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87" y="5498251"/>
            <a:ext cx="2537308" cy="65479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87" y="6242226"/>
            <a:ext cx="2890971" cy="342352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4320480" y="5733256"/>
            <a:ext cx="464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= Position of document d in the </a:t>
            </a:r>
            <a:r>
              <a:rPr lang="en-US" altLang="zh-TW" dirty="0" smtClean="0"/>
              <a:t>order induced by </a:t>
            </a:r>
            <a:r>
              <a:rPr lang="en-US" altLang="zh-TW" dirty="0"/>
              <a:t>the retrieval system scores </a:t>
            </a:r>
            <a:r>
              <a:rPr lang="en-US" altLang="zh-TW" dirty="0" smtClean="0"/>
              <a:t>s(</a:t>
            </a:r>
            <a:r>
              <a:rPr lang="en-US" altLang="zh-TW" dirty="0" err="1" smtClean="0"/>
              <a:t>d,q</a:t>
            </a:r>
            <a:r>
              <a:rPr lang="en-US" altLang="zh-TW" dirty="0" smtClean="0"/>
              <a:t>) for d∈ </a:t>
            </a:r>
            <a:r>
              <a:rPr lang="en-US" altLang="zh-TW" dirty="0" err="1" smtClean="0"/>
              <a:t>R</a:t>
            </a:r>
            <a:r>
              <a:rPr lang="en-US" altLang="zh-TW" sz="1600" dirty="0" err="1" smtClean="0"/>
              <a:t>q</a:t>
            </a:r>
            <a:endParaRPr lang="zh-TW" altLang="en-US" sz="16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51" y="5792573"/>
            <a:ext cx="562053" cy="228632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1045931" y="5077900"/>
            <a:ext cx="682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assume </a:t>
            </a:r>
            <a:r>
              <a:rPr lang="en-US" altLang="zh-TW" dirty="0" smtClean="0"/>
              <a:t>q and u are conditionally independent given a document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91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785</TotalTime>
  <Words>1019</Words>
  <Application>Microsoft Office PowerPoint</Application>
  <PresentationFormat>如螢幕大小 (4:3)</PresentationFormat>
  <Paragraphs>235</Paragraphs>
  <Slides>27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30" baseType="lpstr">
      <vt:lpstr>清晰度</vt:lpstr>
      <vt:lpstr>方程式</vt:lpstr>
      <vt:lpstr>Microsoft 方程式編輯器 3.0</vt:lpstr>
      <vt:lpstr>PersonALIZED Diversification of Search Results</vt:lpstr>
      <vt:lpstr>Outline</vt:lpstr>
      <vt:lpstr>Introduction</vt:lpstr>
      <vt:lpstr>Introduction</vt:lpstr>
      <vt:lpstr>Introduction</vt:lpstr>
      <vt:lpstr>Introduction</vt:lpstr>
      <vt:lpstr>Outline</vt:lpstr>
      <vt:lpstr>IA-Select、xQuAD</vt:lpstr>
      <vt:lpstr>Personalized IA-Select</vt:lpstr>
      <vt:lpstr>PowerPoint 簡報</vt:lpstr>
      <vt:lpstr>PowerPoint 簡報</vt:lpstr>
      <vt:lpstr>PowerPoint 簡報</vt:lpstr>
      <vt:lpstr>Personalized xQuAD</vt:lpstr>
      <vt:lpstr>Outline</vt:lpstr>
      <vt:lpstr>Evaluation</vt:lpstr>
      <vt:lpstr>Evaluation</vt:lpstr>
      <vt:lpstr>Evaluation</vt:lpstr>
      <vt:lpstr>Outline</vt:lpstr>
      <vt:lpstr>Experiment Results</vt:lpstr>
      <vt:lpstr>Experiment Results</vt:lpstr>
      <vt:lpstr>α-nDCG</vt:lpstr>
      <vt:lpstr>PowerPoint 簡報</vt:lpstr>
      <vt:lpstr>Subtopic recall(S-recall)</vt:lpstr>
      <vt:lpstr>PowerPoint 簡報</vt:lpstr>
      <vt:lpstr>PowerPoint 簡報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Amy</dc:creator>
  <cp:lastModifiedBy>Amy</cp:lastModifiedBy>
  <cp:revision>85</cp:revision>
  <dcterms:created xsi:type="dcterms:W3CDTF">2013-04-14T04:37:04Z</dcterms:created>
  <dcterms:modified xsi:type="dcterms:W3CDTF">2013-04-17T18:21:22Z</dcterms:modified>
</cp:coreProperties>
</file>